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275" r:id="rId3"/>
    <p:sldId id="257" r:id="rId4"/>
    <p:sldId id="258" r:id="rId5"/>
    <p:sldId id="260" r:id="rId6"/>
    <p:sldId id="259" r:id="rId7"/>
    <p:sldId id="261" r:id="rId8"/>
    <p:sldId id="276" r:id="rId9"/>
    <p:sldId id="277" r:id="rId10"/>
    <p:sldId id="278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F"/>
    <a:srgbClr val="1A5810"/>
    <a:srgbClr val="3399FF"/>
    <a:srgbClr val="FFFA00"/>
    <a:srgbClr val="7FE5C3"/>
    <a:srgbClr val="80E57B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644" autoAdjust="0"/>
  </p:normalViewPr>
  <p:slideViewPr>
    <p:cSldViewPr>
      <p:cViewPr>
        <p:scale>
          <a:sx n="75" d="100"/>
          <a:sy n="75" d="100"/>
        </p:scale>
        <p:origin x="-36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68DC-1A8A-4FC8-86AF-10A5EFC04AAB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E14DB-F2DC-424D-B586-AD600E495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85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43164-3EED-4983-83E5-E0A3FCBB91A9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69B1-D928-409E-812E-76DF5FA4DB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978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969B1-D928-409E-812E-76DF5FA4DBA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8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AutoShape 12"/>
          <p:cNvSpPr>
            <a:spLocks noChangeArrowheads="1"/>
          </p:cNvSpPr>
          <p:nvPr userDrawn="1"/>
        </p:nvSpPr>
        <p:spPr bwMode="gray">
          <a:xfrm>
            <a:off x="1371600" y="304800"/>
            <a:ext cx="64770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00">
                  <a:gamma/>
                  <a:shade val="46275"/>
                  <a:invGamma/>
                </a:srgbClr>
              </a:gs>
              <a:gs pos="5000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KIỂM TRA BÀI CŨ:</a:t>
            </a:r>
            <a:endParaRPr lang="en-US" sz="36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074333" cy="365125"/>
          </a:xfrm>
        </p:spPr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17" name="Group 216"/>
          <p:cNvGrpSpPr/>
          <p:nvPr userDrawn="1"/>
        </p:nvGrpSpPr>
        <p:grpSpPr>
          <a:xfrm>
            <a:off x="76200" y="2285997"/>
            <a:ext cx="2651760" cy="584775"/>
            <a:chOff x="90487" y="1935951"/>
            <a:chExt cx="3085466" cy="616762"/>
          </a:xfrm>
        </p:grpSpPr>
        <p:sp>
          <p:nvSpPr>
            <p:cNvPr id="199" name="AutoShape 5"/>
            <p:cNvSpPr>
              <a:spLocks noChangeArrowheads="1"/>
            </p:cNvSpPr>
            <p:nvPr/>
          </p:nvSpPr>
          <p:spPr bwMode="gray">
            <a:xfrm>
              <a:off x="381000" y="1976438"/>
              <a:ext cx="2721160" cy="530225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33CC33"/>
                </a:gs>
                <a:gs pos="100000">
                  <a:schemeClr val="tx1">
                    <a:alpha val="9800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0" name="Group 6"/>
            <p:cNvGrpSpPr>
              <a:grpSpLocks/>
            </p:cNvGrpSpPr>
            <p:nvPr/>
          </p:nvGrpSpPr>
          <p:grpSpPr bwMode="auto">
            <a:xfrm>
              <a:off x="90487" y="2012951"/>
              <a:ext cx="501650" cy="501650"/>
              <a:chOff x="980" y="1412"/>
              <a:chExt cx="316" cy="316"/>
            </a:xfrm>
          </p:grpSpPr>
          <p:sp>
            <p:nvSpPr>
              <p:cNvPr id="203" name="Oval 7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33CC33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" name="Oval 8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1" name="Text Box 10"/>
            <p:cNvSpPr txBox="1">
              <a:spLocks noChangeArrowheads="1"/>
            </p:cNvSpPr>
            <p:nvPr/>
          </p:nvSpPr>
          <p:spPr bwMode="gray">
            <a:xfrm>
              <a:off x="177800" y="2090738"/>
              <a:ext cx="332142" cy="369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I.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02" name="Text Box 11">
              <a:hlinkClick r:id="rId2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489218" y="1935951"/>
              <a:ext cx="2686735" cy="61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1600" b="1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NGUYÊN</a:t>
              </a:r>
              <a:r>
                <a:rPr lang="en-US" sz="1600" b="1" baseline="0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 LÍ CẮT VÀ </a:t>
              </a:r>
            </a:p>
            <a:p>
              <a:pPr algn="l"/>
              <a:r>
                <a:rPr lang="en-US" sz="1600" b="1" baseline="0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DAO CẮT</a:t>
              </a:r>
              <a:endParaRPr lang="en-US" sz="1600" b="1">
                <a:solidFill>
                  <a:srgbClr val="FFFA00"/>
                </a:solidFill>
              </a:endParaRPr>
            </a:p>
          </p:txBody>
        </p:sp>
      </p:grpSp>
      <p:grpSp>
        <p:nvGrpSpPr>
          <p:cNvPr id="209" name="Group 208"/>
          <p:cNvGrpSpPr/>
          <p:nvPr userDrawn="1"/>
        </p:nvGrpSpPr>
        <p:grpSpPr>
          <a:xfrm>
            <a:off x="76200" y="2914417"/>
            <a:ext cx="2651760" cy="499654"/>
            <a:chOff x="76200" y="2705100"/>
            <a:chExt cx="2743200" cy="647700"/>
          </a:xfrm>
        </p:grpSpPr>
        <p:sp>
          <p:nvSpPr>
            <p:cNvPr id="193" name="AutoShape 4"/>
            <p:cNvSpPr>
              <a:spLocks noChangeArrowheads="1"/>
            </p:cNvSpPr>
            <p:nvPr/>
          </p:nvSpPr>
          <p:spPr bwMode="gray">
            <a:xfrm>
              <a:off x="434975" y="2705100"/>
              <a:ext cx="2384425" cy="64770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0099FF"/>
                </a:gs>
                <a:gs pos="100000">
                  <a:schemeClr val="tx1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Text Box 12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633911" y="2754712"/>
              <a:ext cx="2131701" cy="518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Bản</a:t>
              </a:r>
              <a:r>
                <a:rPr lang="en-US" sz="2000" b="1" baseline="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baseline="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chất</a:t>
              </a:r>
              <a:r>
                <a:rPr lang="en-US" sz="2000" b="1" baseline="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5" name="Group 14"/>
            <p:cNvGrpSpPr>
              <a:grpSpLocks/>
            </p:cNvGrpSpPr>
            <p:nvPr/>
          </p:nvGrpSpPr>
          <p:grpSpPr bwMode="auto">
            <a:xfrm>
              <a:off x="76200" y="2743200"/>
              <a:ext cx="609600" cy="609600"/>
              <a:chOff x="980" y="1412"/>
              <a:chExt cx="316" cy="316"/>
            </a:xfrm>
          </p:grpSpPr>
          <p:sp>
            <p:nvSpPr>
              <p:cNvPr id="197" name="Oval 15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0099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" name="Oval 16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6" name="Text Box 17"/>
            <p:cNvSpPr txBox="1">
              <a:spLocks noChangeArrowheads="1"/>
            </p:cNvSpPr>
            <p:nvPr/>
          </p:nvSpPr>
          <p:spPr bwMode="gray">
            <a:xfrm>
              <a:off x="194474" y="2819400"/>
              <a:ext cx="37702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1.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98" name="Group 297"/>
          <p:cNvGrpSpPr/>
          <p:nvPr userDrawn="1"/>
        </p:nvGrpSpPr>
        <p:grpSpPr>
          <a:xfrm>
            <a:off x="228601" y="1417637"/>
            <a:ext cx="2518834" cy="1524002"/>
            <a:chOff x="152400" y="1595437"/>
            <a:chExt cx="2590801" cy="1524002"/>
          </a:xfrm>
        </p:grpSpPr>
        <p:grpSp>
          <p:nvGrpSpPr>
            <p:cNvPr id="205" name="Group 204"/>
            <p:cNvGrpSpPr/>
            <p:nvPr userDrawn="1"/>
          </p:nvGrpSpPr>
          <p:grpSpPr>
            <a:xfrm rot="16200000">
              <a:off x="685800" y="1062037"/>
              <a:ext cx="1524002" cy="2590801"/>
              <a:chOff x="-2133600" y="1447800"/>
              <a:chExt cx="4430713" cy="4430713"/>
            </a:xfrm>
          </p:grpSpPr>
          <p:sp>
            <p:nvSpPr>
              <p:cNvPr id="167" name="AutoShape 2"/>
              <p:cNvSpPr>
                <a:spLocks noChangeArrowheads="1"/>
              </p:cNvSpPr>
              <p:nvPr/>
            </p:nvSpPr>
            <p:spPr bwMode="gray">
              <a:xfrm rot="5400000">
                <a:off x="-2133600" y="1447800"/>
                <a:ext cx="4430713" cy="4430713"/>
              </a:xfrm>
              <a:custGeom>
                <a:avLst/>
                <a:gdLst>
                  <a:gd name="G0" fmla="+- 10478 0 0"/>
                  <a:gd name="G1" fmla="+- -11739500 0 0"/>
                  <a:gd name="G2" fmla="+- 0 0 -11739500"/>
                  <a:gd name="T0" fmla="*/ 0 256 1"/>
                  <a:gd name="T1" fmla="*/ 180 256 1"/>
                  <a:gd name="G3" fmla="+- -11739500 T0 T1"/>
                  <a:gd name="T2" fmla="*/ 0 256 1"/>
                  <a:gd name="T3" fmla="*/ 90 256 1"/>
                  <a:gd name="G4" fmla="+- -11739500 T2 T3"/>
                  <a:gd name="G5" fmla="*/ G4 2 1"/>
                  <a:gd name="T4" fmla="*/ 90 256 1"/>
                  <a:gd name="T5" fmla="*/ 0 256 1"/>
                  <a:gd name="G6" fmla="+- -11739500 T4 T5"/>
                  <a:gd name="G7" fmla="*/ G6 2 1"/>
                  <a:gd name="G8" fmla="abs -1173950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0478"/>
                  <a:gd name="G18" fmla="*/ 10478 1 2"/>
                  <a:gd name="G19" fmla="+- G18 5400 0"/>
                  <a:gd name="G20" fmla="cos G19 -11739500"/>
                  <a:gd name="G21" fmla="sin G19 -11739500"/>
                  <a:gd name="G22" fmla="+- G20 10800 0"/>
                  <a:gd name="G23" fmla="+- G21 10800 0"/>
                  <a:gd name="G24" fmla="+- 10800 0 G20"/>
                  <a:gd name="G25" fmla="+- 10478 10800 0"/>
                  <a:gd name="G26" fmla="?: G9 G17 G25"/>
                  <a:gd name="G27" fmla="?: G9 0 21600"/>
                  <a:gd name="G28" fmla="cos 10800 -11739500"/>
                  <a:gd name="G29" fmla="sin 10800 -11739500"/>
                  <a:gd name="G30" fmla="sin 10478 -1173950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1739500 G34 0"/>
                  <a:gd name="G36" fmla="?: G6 G35 G31"/>
                  <a:gd name="G37" fmla="+- 21600 0 G36"/>
                  <a:gd name="G38" fmla="?: G4 0 G33"/>
                  <a:gd name="G39" fmla="?: -1173950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62 w 21600"/>
                  <a:gd name="T15" fmla="*/ 10638 h 21600"/>
                  <a:gd name="T16" fmla="*/ 10800 w 21600"/>
                  <a:gd name="T17" fmla="*/ 322 h 21600"/>
                  <a:gd name="T18" fmla="*/ 21438 w 21600"/>
                  <a:gd name="T19" fmla="*/ 10638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23" y="10641"/>
                    </a:moveTo>
                    <a:cubicBezTo>
                      <a:pt x="410" y="4916"/>
                      <a:pt x="5075" y="321"/>
                      <a:pt x="10800" y="322"/>
                    </a:cubicBezTo>
                    <a:cubicBezTo>
                      <a:pt x="16524" y="322"/>
                      <a:pt x="21189" y="4916"/>
                      <a:pt x="21276" y="10641"/>
                    </a:cubicBezTo>
                    <a:lnTo>
                      <a:pt x="21598" y="10636"/>
                    </a:lnTo>
                    <a:cubicBezTo>
                      <a:pt x="21509" y="4736"/>
                      <a:pt x="16700" y="-1"/>
                      <a:pt x="10799" y="0"/>
                    </a:cubicBezTo>
                    <a:cubicBezTo>
                      <a:pt x="4899" y="0"/>
                      <a:pt x="90" y="4736"/>
                      <a:pt x="1" y="10636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99FF">
                      <a:gamma/>
                      <a:tint val="0"/>
                      <a:invGamma/>
                    </a:srgbClr>
                  </a:gs>
                  <a:gs pos="100000">
                    <a:srgbClr val="0099FF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AutoShape 3"/>
              <p:cNvSpPr>
                <a:spLocks noChangeArrowheads="1"/>
              </p:cNvSpPr>
              <p:nvPr/>
            </p:nvSpPr>
            <p:spPr bwMode="gray">
              <a:xfrm rot="5400000">
                <a:off x="-1881188" y="1774825"/>
                <a:ext cx="3768725" cy="3767138"/>
              </a:xfrm>
              <a:custGeom>
                <a:avLst/>
                <a:gdLst>
                  <a:gd name="G0" fmla="+- 744 0 0"/>
                  <a:gd name="G1" fmla="+- 11756105 0 0"/>
                  <a:gd name="G2" fmla="+- 0 0 11756105"/>
                  <a:gd name="T0" fmla="*/ 0 256 1"/>
                  <a:gd name="T1" fmla="*/ 180 256 1"/>
                  <a:gd name="G3" fmla="+- 11756105 T0 T1"/>
                  <a:gd name="T2" fmla="*/ 0 256 1"/>
                  <a:gd name="T3" fmla="*/ 90 256 1"/>
                  <a:gd name="G4" fmla="+- 11756105 T2 T3"/>
                  <a:gd name="G5" fmla="*/ G4 2 1"/>
                  <a:gd name="T4" fmla="*/ 90 256 1"/>
                  <a:gd name="T5" fmla="*/ 0 256 1"/>
                  <a:gd name="G6" fmla="+- 11756105 T4 T5"/>
                  <a:gd name="G7" fmla="*/ G6 2 1"/>
                  <a:gd name="G8" fmla="abs 11756105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744"/>
                  <a:gd name="G18" fmla="*/ 744 1 2"/>
                  <a:gd name="G19" fmla="+- G18 5400 0"/>
                  <a:gd name="G20" fmla="cos G19 11756105"/>
                  <a:gd name="G21" fmla="sin G19 11756105"/>
                  <a:gd name="G22" fmla="+- G20 10800 0"/>
                  <a:gd name="G23" fmla="+- G21 10800 0"/>
                  <a:gd name="G24" fmla="+- 10800 0 G20"/>
                  <a:gd name="G25" fmla="+- 744 10800 0"/>
                  <a:gd name="G26" fmla="?: G9 G17 G25"/>
                  <a:gd name="G27" fmla="?: G9 0 21600"/>
                  <a:gd name="G28" fmla="cos 10800 11756105"/>
                  <a:gd name="G29" fmla="sin 10800 11756105"/>
                  <a:gd name="G30" fmla="sin 744 11756105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56105 G34 0"/>
                  <a:gd name="G36" fmla="?: G6 G35 G31"/>
                  <a:gd name="G37" fmla="+- 21600 0 G36"/>
                  <a:gd name="G38" fmla="?: G4 0 G33"/>
                  <a:gd name="G39" fmla="?: 11756105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028 w 21600"/>
                  <a:gd name="T15" fmla="*/ 10862 h 21600"/>
                  <a:gd name="T16" fmla="*/ 10800 w 21600"/>
                  <a:gd name="T17" fmla="*/ 10056 h 21600"/>
                  <a:gd name="T18" fmla="*/ 16572 w 21600"/>
                  <a:gd name="T19" fmla="*/ 10862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056" y="10807"/>
                    </a:moveTo>
                    <a:cubicBezTo>
                      <a:pt x="10056" y="10805"/>
                      <a:pt x="10056" y="10802"/>
                      <a:pt x="10056" y="10800"/>
                    </a:cubicBezTo>
                    <a:cubicBezTo>
                      <a:pt x="10056" y="10389"/>
                      <a:pt x="10389" y="10056"/>
                      <a:pt x="10800" y="10056"/>
                    </a:cubicBezTo>
                    <a:cubicBezTo>
                      <a:pt x="11210" y="10056"/>
                      <a:pt x="11544" y="10389"/>
                      <a:pt x="11544" y="10800"/>
                    </a:cubicBezTo>
                    <a:cubicBezTo>
                      <a:pt x="11544" y="10802"/>
                      <a:pt x="11543" y="10805"/>
                      <a:pt x="11543" y="10807"/>
                    </a:cubicBezTo>
                    <a:lnTo>
                      <a:pt x="21599" y="10916"/>
                    </a:lnTo>
                    <a:cubicBezTo>
                      <a:pt x="21599" y="10877"/>
                      <a:pt x="21600" y="1083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838"/>
                      <a:pt x="0" y="10877"/>
                      <a:pt x="0" y="10916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99FF"/>
                  </a:gs>
                  <a:gs pos="100000">
                    <a:srgbClr val="33CC33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" name="Rectangle 207"/>
            <p:cNvSpPr/>
            <p:nvPr/>
          </p:nvSpPr>
          <p:spPr>
            <a:xfrm>
              <a:off x="768769" y="1963737"/>
              <a:ext cx="13580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b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NỘI DUNG</a:t>
              </a:r>
              <a:endParaRPr lang="en-US" sz="1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0" name="Group 209"/>
          <p:cNvGrpSpPr/>
          <p:nvPr userDrawn="1"/>
        </p:nvGrpSpPr>
        <p:grpSpPr>
          <a:xfrm>
            <a:off x="76200" y="3505200"/>
            <a:ext cx="2651760" cy="548640"/>
            <a:chOff x="76200" y="2705100"/>
            <a:chExt cx="2743200" cy="647700"/>
          </a:xfrm>
        </p:grpSpPr>
        <p:sp>
          <p:nvSpPr>
            <p:cNvPr id="211" name="AutoShape 4">
              <a:hlinkClick r:id="rId4" action="ppaction://hlinksldjump"/>
            </p:cNvPr>
            <p:cNvSpPr>
              <a:spLocks noChangeArrowheads="1"/>
            </p:cNvSpPr>
            <p:nvPr/>
          </p:nvSpPr>
          <p:spPr bwMode="gray">
            <a:xfrm>
              <a:off x="434975" y="2705100"/>
              <a:ext cx="2384425" cy="64770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0099FF"/>
                </a:gs>
                <a:gs pos="100000">
                  <a:schemeClr val="tx1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Text Box 12">
              <a:hlinkClick r:id="" action="ppaction://noaction"/>
            </p:cNvPr>
            <p:cNvSpPr txBox="1">
              <a:spLocks noChangeArrowheads="1"/>
            </p:cNvSpPr>
            <p:nvPr/>
          </p:nvSpPr>
          <p:spPr bwMode="gray">
            <a:xfrm>
              <a:off x="681318" y="2811463"/>
              <a:ext cx="143167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Nguyên</a:t>
              </a:r>
              <a:r>
                <a:rPr lang="en-US" sz="2000" b="1" baseline="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baseline="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2000" b="1" baseline="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baseline="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cắt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13" name="Group 14"/>
            <p:cNvGrpSpPr>
              <a:grpSpLocks/>
            </p:cNvGrpSpPr>
            <p:nvPr/>
          </p:nvGrpSpPr>
          <p:grpSpPr bwMode="auto">
            <a:xfrm>
              <a:off x="76200" y="2743200"/>
              <a:ext cx="609600" cy="609600"/>
              <a:chOff x="980" y="1412"/>
              <a:chExt cx="316" cy="316"/>
            </a:xfrm>
          </p:grpSpPr>
          <p:sp>
            <p:nvSpPr>
              <p:cNvPr id="215" name="Oval 15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0099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Oval 16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4" name="Text Box 17"/>
            <p:cNvSpPr txBox="1">
              <a:spLocks noChangeArrowheads="1"/>
            </p:cNvSpPr>
            <p:nvPr/>
          </p:nvSpPr>
          <p:spPr bwMode="gray">
            <a:xfrm>
              <a:off x="194474" y="2819400"/>
              <a:ext cx="37702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2.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25" name="Group 224"/>
          <p:cNvGrpSpPr/>
          <p:nvPr userDrawn="1"/>
        </p:nvGrpSpPr>
        <p:grpSpPr>
          <a:xfrm>
            <a:off x="76200" y="4724400"/>
            <a:ext cx="2651760" cy="548640"/>
            <a:chOff x="90487" y="1976438"/>
            <a:chExt cx="2652713" cy="538163"/>
          </a:xfrm>
        </p:grpSpPr>
        <p:sp>
          <p:nvSpPr>
            <p:cNvPr id="226" name="AutoShape 5"/>
            <p:cNvSpPr>
              <a:spLocks noChangeArrowheads="1"/>
            </p:cNvSpPr>
            <p:nvPr/>
          </p:nvSpPr>
          <p:spPr bwMode="gray">
            <a:xfrm>
              <a:off x="381000" y="1976438"/>
              <a:ext cx="2362200" cy="530225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33CC33"/>
                </a:gs>
                <a:gs pos="100000">
                  <a:schemeClr val="tx1">
                    <a:alpha val="9800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7" name="Group 6"/>
            <p:cNvGrpSpPr>
              <a:grpSpLocks/>
            </p:cNvGrpSpPr>
            <p:nvPr/>
          </p:nvGrpSpPr>
          <p:grpSpPr bwMode="auto">
            <a:xfrm>
              <a:off x="90487" y="2012951"/>
              <a:ext cx="501650" cy="501650"/>
              <a:chOff x="980" y="1412"/>
              <a:chExt cx="316" cy="316"/>
            </a:xfrm>
          </p:grpSpPr>
          <p:sp>
            <p:nvSpPr>
              <p:cNvPr id="230" name="Oval 7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33CC33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" name="Oval 8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8" name="Text Box 10"/>
            <p:cNvSpPr txBox="1">
              <a:spLocks noChangeArrowheads="1"/>
            </p:cNvSpPr>
            <p:nvPr/>
          </p:nvSpPr>
          <p:spPr bwMode="gray">
            <a:xfrm>
              <a:off x="103187" y="2090738"/>
              <a:ext cx="422062" cy="3622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II.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29" name="Text Box 11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692333" y="2062163"/>
              <a:ext cx="173477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MÁY</a:t>
              </a:r>
              <a:r>
                <a:rPr lang="en-US" sz="2000" b="1" baseline="0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 TIỆN</a:t>
              </a:r>
              <a:endParaRPr lang="en-US" sz="2000" b="1">
                <a:solidFill>
                  <a:srgbClr val="FFFA00"/>
                </a:solidFill>
              </a:endParaRPr>
            </a:p>
          </p:txBody>
        </p:sp>
      </p:grpSp>
      <p:grpSp>
        <p:nvGrpSpPr>
          <p:cNvPr id="250" name="Group 78"/>
          <p:cNvGrpSpPr>
            <a:grpSpLocks/>
          </p:cNvGrpSpPr>
          <p:nvPr userDrawn="1"/>
        </p:nvGrpSpPr>
        <p:grpSpPr bwMode="auto">
          <a:xfrm>
            <a:off x="914400" y="228600"/>
            <a:ext cx="1600200" cy="990600"/>
            <a:chOff x="960" y="2352"/>
            <a:chExt cx="1584" cy="1632"/>
          </a:xfrm>
        </p:grpSpPr>
        <p:grpSp>
          <p:nvGrpSpPr>
            <p:cNvPr id="251" name="Group 45"/>
            <p:cNvGrpSpPr>
              <a:grpSpLocks/>
            </p:cNvGrpSpPr>
            <p:nvPr/>
          </p:nvGrpSpPr>
          <p:grpSpPr bwMode="auto">
            <a:xfrm>
              <a:off x="960" y="2352"/>
              <a:ext cx="1584" cy="1632"/>
              <a:chOff x="480" y="2208"/>
              <a:chExt cx="1584" cy="1632"/>
            </a:xfrm>
          </p:grpSpPr>
          <p:sp>
            <p:nvSpPr>
              <p:cNvPr id="253" name="Oval 35"/>
              <p:cNvSpPr>
                <a:spLocks noChangeArrowheads="1"/>
              </p:cNvSpPr>
              <p:nvPr/>
            </p:nvSpPr>
            <p:spPr bwMode="gray">
              <a:xfrm>
                <a:off x="480" y="2208"/>
                <a:ext cx="1584" cy="1632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tint val="0"/>
                      <a:invGamma/>
                    </a:srgbClr>
                  </a:gs>
                  <a:gs pos="50000">
                    <a:srgbClr val="4CCAE8"/>
                  </a:gs>
                  <a:gs pos="100000">
                    <a:srgbClr val="4CCAE8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4" name="Oval 36"/>
              <p:cNvSpPr>
                <a:spLocks noChangeArrowheads="1"/>
              </p:cNvSpPr>
              <p:nvPr/>
            </p:nvSpPr>
            <p:spPr bwMode="gray">
              <a:xfrm>
                <a:off x="480" y="2208"/>
                <a:ext cx="1584" cy="1632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alpha val="32001"/>
                    </a:srgbClr>
                  </a:gs>
                  <a:gs pos="100000">
                    <a:srgbClr val="4CCAE8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5" name="Oval 37"/>
              <p:cNvSpPr>
                <a:spLocks noChangeArrowheads="1"/>
              </p:cNvSpPr>
              <p:nvPr/>
            </p:nvSpPr>
            <p:spPr bwMode="gray">
              <a:xfrm>
                <a:off x="583" y="2314"/>
                <a:ext cx="1378" cy="1420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shade val="54118"/>
                      <a:invGamma/>
                    </a:srgbClr>
                  </a:gs>
                  <a:gs pos="50000">
                    <a:srgbClr val="4CCAE8"/>
                  </a:gs>
                  <a:gs pos="100000">
                    <a:srgbClr val="4CCAE8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" name="Oval 38"/>
              <p:cNvSpPr>
                <a:spLocks noChangeArrowheads="1"/>
              </p:cNvSpPr>
              <p:nvPr/>
            </p:nvSpPr>
            <p:spPr bwMode="gray">
              <a:xfrm>
                <a:off x="576" y="2304"/>
                <a:ext cx="1376" cy="1420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shade val="63529"/>
                      <a:invGamma/>
                    </a:srgbClr>
                  </a:gs>
                  <a:gs pos="100000">
                    <a:srgbClr val="4CCAE8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7" name="Oval 39"/>
              <p:cNvSpPr>
                <a:spLocks noChangeArrowheads="1"/>
              </p:cNvSpPr>
              <p:nvPr/>
            </p:nvSpPr>
            <p:spPr bwMode="gray">
              <a:xfrm>
                <a:off x="658" y="2386"/>
                <a:ext cx="1239" cy="1276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8" name="Oval 40"/>
              <p:cNvSpPr>
                <a:spLocks noChangeArrowheads="1"/>
              </p:cNvSpPr>
              <p:nvPr/>
            </p:nvSpPr>
            <p:spPr bwMode="gray">
              <a:xfrm>
                <a:off x="678" y="2407"/>
                <a:ext cx="1200" cy="12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59" name="Oval 41"/>
              <p:cNvSpPr>
                <a:spLocks noChangeArrowheads="1"/>
              </p:cNvSpPr>
              <p:nvPr/>
            </p:nvSpPr>
            <p:spPr bwMode="gray">
              <a:xfrm>
                <a:off x="693" y="2414"/>
                <a:ext cx="1171" cy="120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60" name="Oval 42"/>
              <p:cNvSpPr>
                <a:spLocks noChangeArrowheads="1"/>
              </p:cNvSpPr>
              <p:nvPr/>
            </p:nvSpPr>
            <p:spPr bwMode="gray">
              <a:xfrm>
                <a:off x="706" y="2426"/>
                <a:ext cx="1114" cy="112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61" name="Oval 43"/>
              <p:cNvSpPr>
                <a:spLocks noChangeArrowheads="1"/>
              </p:cNvSpPr>
              <p:nvPr/>
            </p:nvSpPr>
            <p:spPr bwMode="gray">
              <a:xfrm>
                <a:off x="770" y="2458"/>
                <a:ext cx="991" cy="91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252" name="Text Box 44"/>
            <p:cNvSpPr txBox="1">
              <a:spLocks noChangeArrowheads="1"/>
            </p:cNvSpPr>
            <p:nvPr/>
          </p:nvSpPr>
          <p:spPr bwMode="gray">
            <a:xfrm>
              <a:off x="1136" y="2781"/>
              <a:ext cx="1259" cy="8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BÀI</a:t>
              </a:r>
              <a:r>
                <a:rPr lang="en-US" sz="2800" b="1" baseline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17</a:t>
              </a:r>
              <a:endPara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9" name="Group 298"/>
          <p:cNvGrpSpPr/>
          <p:nvPr userDrawn="1"/>
        </p:nvGrpSpPr>
        <p:grpSpPr>
          <a:xfrm>
            <a:off x="2670786" y="342900"/>
            <a:ext cx="6092214" cy="762000"/>
            <a:chOff x="1908786" y="152400"/>
            <a:chExt cx="5787414" cy="762000"/>
          </a:xfrm>
        </p:grpSpPr>
        <p:sp>
          <p:nvSpPr>
            <p:cNvPr id="289" name="AutoShape 26"/>
            <p:cNvSpPr>
              <a:spLocks noChangeArrowheads="1"/>
            </p:cNvSpPr>
            <p:nvPr userDrawn="1"/>
          </p:nvSpPr>
          <p:spPr bwMode="gray">
            <a:xfrm>
              <a:off x="1908786" y="152400"/>
              <a:ext cx="5653470" cy="685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6000">
                  <a:srgbClr val="FC9FCB">
                    <a:alpha val="14000"/>
                  </a:srgbClr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path path="rect">
                <a:fillToRect l="100000" b="100000"/>
              </a:path>
              <a:tileRect t="-100000" r="-100000"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600" b="1" baseline="0" smtClean="0">
                  <a:solidFill>
                    <a:srgbClr val="1A5810"/>
                  </a:solidFill>
                  <a:latin typeface="Times New Roman" pitchFamily="18" charset="0"/>
                  <a:cs typeface="Times New Roman" pitchFamily="18" charset="0"/>
                </a:rPr>
                <a:t>CÔNG NGHỆ CẮT GỌT KIM LOẠI</a:t>
              </a:r>
              <a:endParaRPr lang="en-US" sz="2600" b="1" baseline="0">
                <a:solidFill>
                  <a:srgbClr val="1A581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90" name="Group 27"/>
            <p:cNvGrpSpPr>
              <a:grpSpLocks/>
            </p:cNvGrpSpPr>
            <p:nvPr userDrawn="1"/>
          </p:nvGrpSpPr>
          <p:grpSpPr bwMode="auto">
            <a:xfrm>
              <a:off x="7261477" y="457200"/>
              <a:ext cx="434723" cy="457200"/>
              <a:chOff x="2078" y="1680"/>
              <a:chExt cx="1615" cy="1615"/>
            </a:xfrm>
          </p:grpSpPr>
          <p:sp>
            <p:nvSpPr>
              <p:cNvPr id="291" name="Oval 28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" name="Oval 29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3" name="Oval 30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94" name="Oval 31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8D67E1">
                      <a:gamma/>
                      <a:shade val="0"/>
                      <a:invGamma/>
                    </a:srgbClr>
                  </a:gs>
                  <a:gs pos="100000">
                    <a:srgbClr val="8D67E1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95" name="Oval 32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96" name="Oval 33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8D67E1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6" name="Group 65"/>
          <p:cNvGrpSpPr/>
          <p:nvPr userDrawn="1"/>
        </p:nvGrpSpPr>
        <p:grpSpPr>
          <a:xfrm>
            <a:off x="76200" y="4114800"/>
            <a:ext cx="2651760" cy="548640"/>
            <a:chOff x="76200" y="2705100"/>
            <a:chExt cx="2743200" cy="647700"/>
          </a:xfrm>
        </p:grpSpPr>
        <p:sp>
          <p:nvSpPr>
            <p:cNvPr id="67" name="AutoShape 4">
              <a:hlinkClick r:id="rId6" action="ppaction://hlinksldjump"/>
            </p:cNvPr>
            <p:cNvSpPr>
              <a:spLocks noChangeArrowheads="1"/>
            </p:cNvSpPr>
            <p:nvPr/>
          </p:nvSpPr>
          <p:spPr bwMode="gray">
            <a:xfrm>
              <a:off x="434975" y="2705100"/>
              <a:ext cx="2384425" cy="64770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0099FF"/>
                </a:gs>
                <a:gs pos="100000">
                  <a:schemeClr val="tx1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Text Box 12">
              <a:hlinkClick r:id="" action="ppaction://noaction"/>
            </p:cNvPr>
            <p:cNvSpPr txBox="1">
              <a:spLocks noChangeArrowheads="1"/>
            </p:cNvSpPr>
            <p:nvPr/>
          </p:nvSpPr>
          <p:spPr bwMode="gray">
            <a:xfrm>
              <a:off x="748553" y="2811463"/>
              <a:ext cx="89843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en-US" sz="2000" b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Dao cắt</a:t>
              </a:r>
              <a:endParaRPr lang="en-US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9" name="Group 14"/>
            <p:cNvGrpSpPr>
              <a:grpSpLocks/>
            </p:cNvGrpSpPr>
            <p:nvPr/>
          </p:nvGrpSpPr>
          <p:grpSpPr bwMode="auto">
            <a:xfrm>
              <a:off x="76200" y="2743200"/>
              <a:ext cx="609600" cy="609600"/>
              <a:chOff x="980" y="1412"/>
              <a:chExt cx="316" cy="316"/>
            </a:xfrm>
          </p:grpSpPr>
          <p:sp>
            <p:nvSpPr>
              <p:cNvPr id="71" name="Oval 15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0099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6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" name="Text Box 17"/>
            <p:cNvSpPr txBox="1">
              <a:spLocks noChangeArrowheads="1"/>
            </p:cNvSpPr>
            <p:nvPr/>
          </p:nvSpPr>
          <p:spPr bwMode="gray">
            <a:xfrm>
              <a:off x="194474" y="2819400"/>
              <a:ext cx="332670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 smtClean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3.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73" name="Group 72"/>
          <p:cNvGrpSpPr/>
          <p:nvPr userDrawn="1"/>
        </p:nvGrpSpPr>
        <p:grpSpPr>
          <a:xfrm>
            <a:off x="76200" y="5334000"/>
            <a:ext cx="2651760" cy="548640"/>
            <a:chOff x="90487" y="1976438"/>
            <a:chExt cx="2652713" cy="538163"/>
          </a:xfrm>
        </p:grpSpPr>
        <p:sp>
          <p:nvSpPr>
            <p:cNvPr id="74" name="AutoShape 5"/>
            <p:cNvSpPr>
              <a:spLocks noChangeArrowheads="1"/>
            </p:cNvSpPr>
            <p:nvPr/>
          </p:nvSpPr>
          <p:spPr bwMode="gray">
            <a:xfrm>
              <a:off x="381000" y="1976438"/>
              <a:ext cx="2362200" cy="530225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33CC33"/>
                </a:gs>
                <a:gs pos="100000">
                  <a:schemeClr val="tx1">
                    <a:alpha val="9800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" name="Group 6"/>
            <p:cNvGrpSpPr>
              <a:grpSpLocks/>
            </p:cNvGrpSpPr>
            <p:nvPr/>
          </p:nvGrpSpPr>
          <p:grpSpPr bwMode="auto">
            <a:xfrm>
              <a:off x="90487" y="2012951"/>
              <a:ext cx="501650" cy="501650"/>
              <a:chOff x="980" y="1412"/>
              <a:chExt cx="316" cy="316"/>
            </a:xfrm>
          </p:grpSpPr>
          <p:sp>
            <p:nvSpPr>
              <p:cNvPr id="78" name="Oval 7"/>
              <p:cNvSpPr>
                <a:spLocks noChangeArrowheads="1"/>
              </p:cNvSpPr>
              <p:nvPr/>
            </p:nvSpPr>
            <p:spPr bwMode="gray">
              <a:xfrm>
                <a:off x="980" y="1412"/>
                <a:ext cx="316" cy="316"/>
              </a:xfrm>
              <a:prstGeom prst="ellipse">
                <a:avLst/>
              </a:prstGeom>
              <a:solidFill>
                <a:srgbClr val="33CC33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8"/>
              <p:cNvSpPr>
                <a:spLocks noChangeArrowheads="1"/>
              </p:cNvSpPr>
              <p:nvPr/>
            </p:nvSpPr>
            <p:spPr bwMode="gray">
              <a:xfrm>
                <a:off x="1028" y="1461"/>
                <a:ext cx="220" cy="22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" name="Text Box 10"/>
            <p:cNvSpPr txBox="1">
              <a:spLocks noChangeArrowheads="1"/>
            </p:cNvSpPr>
            <p:nvPr/>
          </p:nvSpPr>
          <p:spPr bwMode="gray">
            <a:xfrm>
              <a:off x="103187" y="2090738"/>
              <a:ext cx="511863" cy="3622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III.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7" name="Text Box 11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gray">
            <a:xfrm>
              <a:off x="692333" y="2062163"/>
              <a:ext cx="173477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CỦNG</a:t>
              </a:r>
              <a:r>
                <a:rPr lang="en-US" sz="2000" b="1" baseline="0" smtClean="0">
                  <a:solidFill>
                    <a:srgbClr val="FFFA00"/>
                  </a:solidFill>
                  <a:latin typeface="Times New Roman" pitchFamily="18" charset="0"/>
                  <a:cs typeface="Times New Roman" pitchFamily="18" charset="0"/>
                </a:rPr>
                <a:t> CỐ</a:t>
              </a:r>
              <a:endParaRPr lang="en-US" sz="2000" b="1">
                <a:solidFill>
                  <a:srgbClr val="FFFA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 noChangeArrowheads="1"/>
          </p:cNvSpPr>
          <p:nvPr userDrawn="1"/>
        </p:nvSpPr>
        <p:spPr bwMode="gray">
          <a:xfrm>
            <a:off x="1676400" y="152400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431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en-US" sz="2400" b="1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CỦNG</a:t>
            </a:r>
            <a:r>
              <a:rPr lang="en-US" sz="2400" b="1" baseline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CỐ</a:t>
            </a:r>
            <a:endParaRPr lang="en-US" sz="2400" b="1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1" name="Group 78"/>
          <p:cNvGrpSpPr>
            <a:grpSpLocks/>
          </p:cNvGrpSpPr>
          <p:nvPr userDrawn="1"/>
        </p:nvGrpSpPr>
        <p:grpSpPr bwMode="auto">
          <a:xfrm>
            <a:off x="914400" y="228600"/>
            <a:ext cx="1600200" cy="990600"/>
            <a:chOff x="960" y="2352"/>
            <a:chExt cx="1584" cy="1632"/>
          </a:xfrm>
        </p:grpSpPr>
        <p:grpSp>
          <p:nvGrpSpPr>
            <p:cNvPr id="42" name="Group 45"/>
            <p:cNvGrpSpPr>
              <a:grpSpLocks/>
            </p:cNvGrpSpPr>
            <p:nvPr/>
          </p:nvGrpSpPr>
          <p:grpSpPr bwMode="auto">
            <a:xfrm>
              <a:off x="960" y="2352"/>
              <a:ext cx="1584" cy="1632"/>
              <a:chOff x="480" y="2208"/>
              <a:chExt cx="1584" cy="1632"/>
            </a:xfrm>
          </p:grpSpPr>
          <p:sp>
            <p:nvSpPr>
              <p:cNvPr id="44" name="Oval 35"/>
              <p:cNvSpPr>
                <a:spLocks noChangeArrowheads="1"/>
              </p:cNvSpPr>
              <p:nvPr/>
            </p:nvSpPr>
            <p:spPr bwMode="gray">
              <a:xfrm>
                <a:off x="480" y="2208"/>
                <a:ext cx="1584" cy="1632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tint val="0"/>
                      <a:invGamma/>
                    </a:srgbClr>
                  </a:gs>
                  <a:gs pos="50000">
                    <a:srgbClr val="4CCAE8"/>
                  </a:gs>
                  <a:gs pos="100000">
                    <a:srgbClr val="4CCAE8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Oval 36"/>
              <p:cNvSpPr>
                <a:spLocks noChangeArrowheads="1"/>
              </p:cNvSpPr>
              <p:nvPr/>
            </p:nvSpPr>
            <p:spPr bwMode="gray">
              <a:xfrm>
                <a:off x="480" y="2208"/>
                <a:ext cx="1584" cy="1632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alpha val="32001"/>
                    </a:srgbClr>
                  </a:gs>
                  <a:gs pos="100000">
                    <a:srgbClr val="4CCAE8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6" name="Oval 37"/>
              <p:cNvSpPr>
                <a:spLocks noChangeArrowheads="1"/>
              </p:cNvSpPr>
              <p:nvPr/>
            </p:nvSpPr>
            <p:spPr bwMode="gray">
              <a:xfrm>
                <a:off x="583" y="2314"/>
                <a:ext cx="1378" cy="1420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shade val="54118"/>
                      <a:invGamma/>
                    </a:srgbClr>
                  </a:gs>
                  <a:gs pos="50000">
                    <a:srgbClr val="4CCAE8"/>
                  </a:gs>
                  <a:gs pos="100000">
                    <a:srgbClr val="4CCAE8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" name="Oval 38"/>
              <p:cNvSpPr>
                <a:spLocks noChangeArrowheads="1"/>
              </p:cNvSpPr>
              <p:nvPr/>
            </p:nvSpPr>
            <p:spPr bwMode="gray">
              <a:xfrm>
                <a:off x="576" y="2304"/>
                <a:ext cx="1376" cy="1420"/>
              </a:xfrm>
              <a:prstGeom prst="ellipse">
                <a:avLst/>
              </a:prstGeom>
              <a:gradFill rotWithShape="1">
                <a:gsLst>
                  <a:gs pos="0">
                    <a:srgbClr val="4CCAE8">
                      <a:gamma/>
                      <a:shade val="63529"/>
                      <a:invGamma/>
                    </a:srgbClr>
                  </a:gs>
                  <a:gs pos="100000">
                    <a:srgbClr val="4CCAE8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8" name="Oval 39"/>
              <p:cNvSpPr>
                <a:spLocks noChangeArrowheads="1"/>
              </p:cNvSpPr>
              <p:nvPr/>
            </p:nvSpPr>
            <p:spPr bwMode="gray">
              <a:xfrm>
                <a:off x="658" y="2386"/>
                <a:ext cx="1239" cy="1276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9" name="Oval 40"/>
              <p:cNvSpPr>
                <a:spLocks noChangeArrowheads="1"/>
              </p:cNvSpPr>
              <p:nvPr/>
            </p:nvSpPr>
            <p:spPr bwMode="gray">
              <a:xfrm>
                <a:off x="678" y="2407"/>
                <a:ext cx="1200" cy="12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0" name="Oval 41"/>
              <p:cNvSpPr>
                <a:spLocks noChangeArrowheads="1"/>
              </p:cNvSpPr>
              <p:nvPr/>
            </p:nvSpPr>
            <p:spPr bwMode="gray">
              <a:xfrm>
                <a:off x="693" y="2414"/>
                <a:ext cx="1171" cy="120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" name="Oval 42"/>
              <p:cNvSpPr>
                <a:spLocks noChangeArrowheads="1"/>
              </p:cNvSpPr>
              <p:nvPr/>
            </p:nvSpPr>
            <p:spPr bwMode="gray">
              <a:xfrm>
                <a:off x="706" y="2426"/>
                <a:ext cx="1114" cy="112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2" name="Oval 43"/>
              <p:cNvSpPr>
                <a:spLocks noChangeArrowheads="1"/>
              </p:cNvSpPr>
              <p:nvPr/>
            </p:nvSpPr>
            <p:spPr bwMode="gray">
              <a:xfrm>
                <a:off x="770" y="2458"/>
                <a:ext cx="991" cy="91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43" name="Text Box 44"/>
            <p:cNvSpPr txBox="1">
              <a:spLocks noChangeArrowheads="1"/>
            </p:cNvSpPr>
            <p:nvPr/>
          </p:nvSpPr>
          <p:spPr bwMode="gray">
            <a:xfrm>
              <a:off x="1137" y="2739"/>
              <a:ext cx="1259" cy="8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BÀI</a:t>
              </a:r>
              <a:r>
                <a:rPr lang="en-US" sz="2800" b="1" baseline="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17</a:t>
              </a:r>
              <a:endPara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2" name="Group 61"/>
          <p:cNvGrpSpPr/>
          <p:nvPr userDrawn="1"/>
        </p:nvGrpSpPr>
        <p:grpSpPr>
          <a:xfrm>
            <a:off x="2670786" y="342900"/>
            <a:ext cx="6092214" cy="762000"/>
            <a:chOff x="1908786" y="152400"/>
            <a:chExt cx="5787414" cy="762000"/>
          </a:xfrm>
        </p:grpSpPr>
        <p:sp>
          <p:nvSpPr>
            <p:cNvPr id="63" name="AutoShape 26"/>
            <p:cNvSpPr>
              <a:spLocks noChangeArrowheads="1"/>
            </p:cNvSpPr>
            <p:nvPr userDrawn="1"/>
          </p:nvSpPr>
          <p:spPr bwMode="gray">
            <a:xfrm>
              <a:off x="1908786" y="152400"/>
              <a:ext cx="5653470" cy="685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6000">
                  <a:srgbClr val="FC9FCB">
                    <a:alpha val="14000"/>
                  </a:srgbClr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path path="rect">
                <a:fillToRect l="100000" b="100000"/>
              </a:path>
              <a:tileRect t="-100000" r="-100000"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600" b="1" baseline="0" smtClean="0">
                  <a:solidFill>
                    <a:srgbClr val="1A5810"/>
                  </a:solidFill>
                  <a:latin typeface="Times New Roman" pitchFamily="18" charset="0"/>
                  <a:cs typeface="Times New Roman" pitchFamily="18" charset="0"/>
                </a:rPr>
                <a:t>CÔNG NGHỆ CẮT GỌT KIM LOẠI</a:t>
              </a:r>
              <a:endParaRPr lang="en-US" sz="2600" b="1" baseline="0">
                <a:solidFill>
                  <a:srgbClr val="1A581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4" name="Group 27"/>
            <p:cNvGrpSpPr>
              <a:grpSpLocks/>
            </p:cNvGrpSpPr>
            <p:nvPr userDrawn="1"/>
          </p:nvGrpSpPr>
          <p:grpSpPr bwMode="auto">
            <a:xfrm>
              <a:off x="7261477" y="457200"/>
              <a:ext cx="434723" cy="457200"/>
              <a:chOff x="2078" y="1680"/>
              <a:chExt cx="1615" cy="1615"/>
            </a:xfrm>
          </p:grpSpPr>
          <p:sp>
            <p:nvSpPr>
              <p:cNvPr id="65" name="Oval 28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29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30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" name="Oval 31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8D67E1">
                      <a:gamma/>
                      <a:shade val="0"/>
                      <a:invGamma/>
                    </a:srgbClr>
                  </a:gs>
                  <a:gs pos="100000">
                    <a:srgbClr val="8D67E1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" name="Oval 32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" name="Oval 33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8D67E1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>
            <a:spLocks noChangeArrowheads="1"/>
          </p:cNvSpPr>
          <p:nvPr userDrawn="1"/>
        </p:nvSpPr>
        <p:spPr bwMode="gray">
          <a:xfrm>
            <a:off x="0" y="1874838"/>
            <a:ext cx="4222750" cy="71913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5"/>
          <p:cNvGrpSpPr>
            <a:grpSpLocks/>
          </p:cNvGrpSpPr>
          <p:nvPr userDrawn="1"/>
        </p:nvGrpSpPr>
        <p:grpSpPr bwMode="auto">
          <a:xfrm>
            <a:off x="3668713" y="1600200"/>
            <a:ext cx="1098550" cy="1001713"/>
            <a:chOff x="1488" y="1968"/>
            <a:chExt cx="432" cy="432"/>
          </a:xfrm>
        </p:grpSpPr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1" name="Oval 2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2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 Box 29"/>
            <p:cNvSpPr txBox="1">
              <a:spLocks noChangeArrowheads="1"/>
            </p:cNvSpPr>
            <p:nvPr/>
          </p:nvSpPr>
          <p:spPr bwMode="gray">
            <a:xfrm>
              <a:off x="1631" y="2016"/>
              <a:ext cx="165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13" name="Text Box 30"/>
          <p:cNvSpPr txBox="1">
            <a:spLocks noChangeArrowheads="1"/>
          </p:cNvSpPr>
          <p:nvPr userDrawn="1"/>
        </p:nvSpPr>
        <p:spPr bwMode="auto">
          <a:xfrm>
            <a:off x="1600200" y="2030413"/>
            <a:ext cx="190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b="1"/>
              <a:t>Add Your Text</a:t>
            </a:r>
          </a:p>
        </p:txBody>
      </p:sp>
      <p:sp>
        <p:nvSpPr>
          <p:cNvPr id="14" name="Rectangle 10"/>
          <p:cNvSpPr>
            <a:spLocks noChangeArrowheads="1"/>
          </p:cNvSpPr>
          <p:nvPr userDrawn="1"/>
        </p:nvSpPr>
        <p:spPr bwMode="gray">
          <a:xfrm>
            <a:off x="0" y="2979738"/>
            <a:ext cx="4665663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80000"/>
                </a:srgbClr>
              </a:gs>
              <a:gs pos="100000">
                <a:srgbClr val="93B1FD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" name="Group 11"/>
          <p:cNvGrpSpPr>
            <a:grpSpLocks/>
          </p:cNvGrpSpPr>
          <p:nvPr userDrawn="1"/>
        </p:nvGrpSpPr>
        <p:grpSpPr bwMode="auto">
          <a:xfrm>
            <a:off x="4316413" y="2727325"/>
            <a:ext cx="1087437" cy="1006475"/>
            <a:chOff x="3938" y="1968"/>
            <a:chExt cx="430" cy="437"/>
          </a:xfrm>
        </p:grpSpPr>
        <p:grpSp>
          <p:nvGrpSpPr>
            <p:cNvPr id="16" name="Group 1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8" name="Oval 1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93B1FD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4067" y="2028"/>
              <a:ext cx="165" cy="1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B</a:t>
              </a:r>
            </a:p>
          </p:txBody>
        </p:sp>
      </p:grpSp>
      <p:sp>
        <p:nvSpPr>
          <p:cNvPr id="20" name="Text Box 31"/>
          <p:cNvSpPr txBox="1">
            <a:spLocks noChangeArrowheads="1"/>
          </p:cNvSpPr>
          <p:nvPr userDrawn="1"/>
        </p:nvSpPr>
        <p:spPr bwMode="auto">
          <a:xfrm>
            <a:off x="2209800" y="3184525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b="1"/>
              <a:t>Add Your Text</a:t>
            </a:r>
          </a:p>
        </p:txBody>
      </p:sp>
      <p:sp>
        <p:nvSpPr>
          <p:cNvPr id="21" name="Rectangle 17"/>
          <p:cNvSpPr>
            <a:spLocks noChangeArrowheads="1"/>
          </p:cNvSpPr>
          <p:nvPr userDrawn="1"/>
        </p:nvSpPr>
        <p:spPr bwMode="gray">
          <a:xfrm>
            <a:off x="0" y="4090988"/>
            <a:ext cx="5686425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80000"/>
                </a:srgbClr>
              </a:gs>
              <a:gs pos="100000">
                <a:srgbClr val="99CC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8"/>
          <p:cNvGrpSpPr>
            <a:grpSpLocks/>
          </p:cNvGrpSpPr>
          <p:nvPr userDrawn="1"/>
        </p:nvGrpSpPr>
        <p:grpSpPr bwMode="auto">
          <a:xfrm>
            <a:off x="5021263" y="3810000"/>
            <a:ext cx="1098550" cy="1012825"/>
            <a:chOff x="3552" y="3339"/>
            <a:chExt cx="412" cy="392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25" name="Oval 20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99CC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CC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 Box 22"/>
            <p:cNvSpPr txBox="1">
              <a:spLocks noChangeArrowheads="1"/>
            </p:cNvSpPr>
            <p:nvPr/>
          </p:nvSpPr>
          <p:spPr bwMode="gray">
            <a:xfrm>
              <a:off x="3704" y="3360"/>
              <a:ext cx="152" cy="1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C</a:t>
              </a:r>
            </a:p>
          </p:txBody>
        </p:sp>
      </p:grpSp>
      <p:sp>
        <p:nvSpPr>
          <p:cNvPr id="27" name="Text Box 32"/>
          <p:cNvSpPr txBox="1">
            <a:spLocks noChangeArrowheads="1"/>
          </p:cNvSpPr>
          <p:nvPr userDrawn="1"/>
        </p:nvSpPr>
        <p:spPr bwMode="auto">
          <a:xfrm>
            <a:off x="2971800" y="42672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b="1"/>
              <a:t>Add Your Text</a:t>
            </a:r>
          </a:p>
        </p:txBody>
      </p:sp>
      <p:sp>
        <p:nvSpPr>
          <p:cNvPr id="28" name="Rectangle 4"/>
          <p:cNvSpPr>
            <a:spLocks noChangeArrowheads="1"/>
          </p:cNvSpPr>
          <p:nvPr userDrawn="1"/>
        </p:nvSpPr>
        <p:spPr bwMode="gray">
          <a:xfrm>
            <a:off x="0" y="5214938"/>
            <a:ext cx="6392863" cy="719137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0"/>
                  <a:invGamma/>
                  <a:alpha val="80000"/>
                </a:srgbClr>
              </a:gs>
              <a:gs pos="100000">
                <a:srgbClr val="FF99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" name="Group 5"/>
          <p:cNvGrpSpPr>
            <a:grpSpLocks/>
          </p:cNvGrpSpPr>
          <p:nvPr userDrawn="1"/>
        </p:nvGrpSpPr>
        <p:grpSpPr bwMode="auto">
          <a:xfrm>
            <a:off x="5678488" y="4953000"/>
            <a:ext cx="1103312" cy="1019175"/>
            <a:chOff x="2016" y="1920"/>
            <a:chExt cx="1680" cy="1680"/>
          </a:xfrm>
        </p:grpSpPr>
        <p:sp>
          <p:nvSpPr>
            <p:cNvPr id="30" name="Oval 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9900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8"/>
          <p:cNvSpPr txBox="1">
            <a:spLocks noChangeArrowheads="1"/>
          </p:cNvSpPr>
          <p:nvPr userDrawn="1"/>
        </p:nvSpPr>
        <p:spPr bwMode="gray">
          <a:xfrm>
            <a:off x="6113463" y="5019675"/>
            <a:ext cx="4365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D</a:t>
            </a:r>
          </a:p>
        </p:txBody>
      </p:sp>
      <p:sp>
        <p:nvSpPr>
          <p:cNvPr id="33" name="Text Box 33"/>
          <p:cNvSpPr txBox="1">
            <a:spLocks noChangeArrowheads="1"/>
          </p:cNvSpPr>
          <p:nvPr userDrawn="1"/>
        </p:nvSpPr>
        <p:spPr bwMode="auto">
          <a:xfrm>
            <a:off x="3581400" y="5405438"/>
            <a:ext cx="190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b="1">
                <a:solidFill>
                  <a:srgbClr val="FFFFFF"/>
                </a:solidFill>
              </a:rPr>
              <a:t>Add Your Text</a:t>
            </a:r>
          </a:p>
        </p:txBody>
      </p:sp>
      <p:sp>
        <p:nvSpPr>
          <p:cNvPr id="34" name="AutoShape 34"/>
          <p:cNvSpPr>
            <a:spLocks noChangeArrowheads="1"/>
          </p:cNvSpPr>
          <p:nvPr userDrawn="1"/>
        </p:nvSpPr>
        <p:spPr bwMode="gray">
          <a:xfrm>
            <a:off x="6172200" y="1676400"/>
            <a:ext cx="2514600" cy="1981200"/>
          </a:xfrm>
          <a:prstGeom prst="wedgeRoundRectCallout">
            <a:avLst>
              <a:gd name="adj1" fmla="val -44759"/>
              <a:gd name="adj2" fmla="val 84694"/>
              <a:gd name="adj3" fmla="val 16667"/>
            </a:avLst>
          </a:prstGeom>
          <a:solidFill>
            <a:srgbClr val="DDDDDD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>
                <a:solidFill>
                  <a:srgbClr val="000000"/>
                </a:solidFill>
              </a:rPr>
              <a:t>Add Your</a:t>
            </a:r>
          </a:p>
          <a:p>
            <a:r>
              <a:rPr lang="en-US" sz="2400" b="1">
                <a:solidFill>
                  <a:srgbClr val="000000"/>
                </a:solidFill>
              </a:rPr>
              <a:t>Text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19566-CCB3-4929-A62D-5640772D0083}" type="datetimeFigureOut">
              <a:rPr lang="en-US" smtClean="0"/>
              <a:pPr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B2B51-B91A-4601-BECB-A6FA40106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CHÀO MỪNG QUÝ THẦY CÔ ĐẾN DỰ TIẾT THAO GIẢNG LỚP 11A1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480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Chương trình có sử dụng một số tư liệu của quý đồng nghiệp. Xin chân thành cảm ơn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opy of KJ0270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3400" y="5334000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b="1">
              <a:solidFill>
                <a:srgbClr val="0000FF"/>
              </a:solidFill>
              <a:latin typeface=".VnArialH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5181600"/>
            <a:ext cx="91440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i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GIÁO VIÊN: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NGUYỄN ĐÌNH TOÀN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TỔ VẬT  LÝ  - KTCN</a:t>
            </a:r>
          </a:p>
        </p:txBody>
      </p:sp>
      <p:sp>
        <p:nvSpPr>
          <p:cNvPr id="8" name="WordArt 8"/>
          <p:cNvSpPr>
            <a:spLocks noChangeArrowheads="1" noChangeShapeType="1" noTextEdit="1"/>
          </p:cNvSpPr>
          <p:nvPr/>
        </p:nvSpPr>
        <p:spPr bwMode="auto">
          <a:xfrm>
            <a:off x="304800" y="914400"/>
            <a:ext cx="8534400" cy="25146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0"/>
                <a:gd name="adj2" fmla="val 153"/>
              </a:avLst>
            </a:prstTxWarp>
          </a:bodyPr>
          <a:lstStyle/>
          <a:p>
            <a:pPr algn="ctr">
              <a:defRPr/>
            </a:pP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Xin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chào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mừng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Quý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Thầy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Cô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pPr algn="ctr">
              <a:defRPr/>
            </a:pP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Và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các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em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học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err="1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sinh</a:t>
            </a:r>
            <a:r>
              <a:rPr lang="en-US" sz="3600" b="1" kern="1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kern="10" smtClean="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lớp11B</a:t>
            </a:r>
            <a:r>
              <a:rPr lang="en-US" sz="3600" b="1" kern="10" baseline="-25000" smtClean="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endParaRPr lang="en-US" sz="3600" b="1" kern="10" baseline="-25000">
              <a:ln w="19050">
                <a:solidFill>
                  <a:srgbClr val="3333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/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Nêu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ưu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nhược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điểm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của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công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nghệ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chế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tạo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phôi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bằng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áp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400" err="1" smtClean="0">
                <a:solidFill>
                  <a:srgbClr val="FF0000"/>
                </a:solidFill>
                <a:latin typeface="Times New Roman" pitchFamily="18" charset="0"/>
              </a:rPr>
              <a:t>lực</a:t>
            </a:r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</a:rPr>
              <a:t>?</a:t>
            </a:r>
            <a:endParaRPr 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070080"/>
            <a:ext cx="76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just"/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Phôi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cao.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Dập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dễ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tự </a:t>
            </a:r>
            <a:r>
              <a:rPr lang="en-US" sz="240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hóa.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Tạo phôi có độ chính xác cao về hình dạng và kích thước tiết kiệm được KL giảm chi phí cắt gọt.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0386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Nhược điểm: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Không tạo được phôi có kết cấu phức tạp hoặc quá lớn.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Không chế tạo được phôi từ vật liệu có tính dẻo kém.</a:t>
            </a:r>
          </a:p>
          <a:p>
            <a:pPr indent="342900" algn="just"/>
            <a:r>
              <a:rPr lang="en-US" sz="24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Rèn tự do có năng suất và độ chính xác thấp.</a:t>
            </a:r>
            <a:endParaRPr lang="en-US" sz="240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26"/>
          <p:cNvPicPr>
            <a:picLocks noChangeAspect="1" noChangeArrowheads="1"/>
          </p:cNvPicPr>
          <p:nvPr/>
        </p:nvPicPr>
        <p:blipFill>
          <a:blip r:embed="rId2" cstate="print">
            <a:lum bright="1000" contrast="2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9525"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2700000" scaled="1"/>
              <a:tileRect/>
            </a:gradFill>
            <a:miter lim="800000"/>
            <a:headEnd/>
            <a:tailEnd/>
          </a:ln>
          <a:scene3d>
            <a:camera prst="orthographicFront"/>
            <a:lightRig rig="threePt" dir="t"/>
          </a:scene3d>
          <a:sp3d extrusionH="76200">
            <a:extrusionClr>
              <a:schemeClr val="tx2">
                <a:lumMod val="50000"/>
              </a:schemeClr>
            </a:extrusionClr>
          </a:sp3d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581400" y="6197025"/>
            <a:ext cx="3657600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3200" b="1">
              <a:solidFill>
                <a:srgbClr val="FF0066"/>
              </a:solidFill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58862" y="4114800"/>
            <a:ext cx="6934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i="1" kern="10" err="1" smtClean="0">
                <a:ln w="9525">
                  <a:noFill/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64758" dir="678596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Bài</a:t>
            </a:r>
            <a:r>
              <a:rPr lang="en-US" sz="3600" b="1" i="1" kern="10" smtClean="0">
                <a:ln w="9525">
                  <a:noFill/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64758" dir="678596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17: CÔNG NGHỆ CẮT GỌT KIM LOẠI</a:t>
            </a:r>
            <a:endParaRPr lang="en-US" sz="3600" b="1" i="1" kern="10" spc="0">
              <a:ln w="9525">
                <a:noFill/>
                <a:round/>
                <a:headEnd/>
                <a:tailEnd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64758" dir="678596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743200"/>
            <a:ext cx="8229600" cy="13081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err="1" smtClean="0">
                <a:solidFill>
                  <a:srgbClr val="FF0000"/>
                </a:solidFill>
                <a:latin typeface="Times New Roman" pitchFamily="18" charset="0"/>
              </a:rPr>
              <a:t>Chương</a:t>
            </a:r>
            <a:r>
              <a:rPr lang="en-US" sz="4000" smtClean="0">
                <a:solidFill>
                  <a:srgbClr val="FF0000"/>
                </a:solidFill>
                <a:latin typeface="Times New Roman" pitchFamily="18" charset="0"/>
              </a:rPr>
              <a:t> 4</a:t>
            </a:r>
            <a:br>
              <a:rPr lang="en-US" sz="400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4000" smtClean="0">
                <a:solidFill>
                  <a:srgbClr val="FF0000"/>
                </a:solidFill>
                <a:latin typeface="Times New Roman" pitchFamily="18" charset="0"/>
              </a:rPr>
              <a:t>CÔNG NGHỆ CẮT GỌT KIM LOẠI VÀ TỰ ĐỘNG HOÁ TRONG CHẾ TẠO CƠ KHÍ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524000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gọt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5862935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 quan sát một số hình ảnh sau:</a:t>
            </a:r>
            <a:endParaRPr 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l="5769" t="3030" b="6061"/>
          <a:stretch>
            <a:fillRect/>
          </a:stretch>
        </p:blipFill>
        <p:spPr bwMode="auto">
          <a:xfrm>
            <a:off x="6324600" y="2209800"/>
            <a:ext cx="2489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19400" y="5862934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5862933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gọt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195957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là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lấy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đi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một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phần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kim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loại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phôi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dưới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dạng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phoi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nhờ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dụng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cụ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để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thu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được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chi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tiết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có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hình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dạng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và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kích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thước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theo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yêu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cầu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anh m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62200"/>
            <a:ext cx="320622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anh ti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4491" y="1954887"/>
            <a:ext cx="2508249" cy="187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anh kho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1060" y="1954887"/>
            <a:ext cx="2487855" cy="18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tien tr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1060" y="3805832"/>
            <a:ext cx="1975676" cy="18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:\anh ca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48694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chon-che-do-cat-trong-gia-cong-co-khi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54887"/>
            <a:ext cx="5075745" cy="38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95600" y="1524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Nguyên lí cắt</a:t>
            </a:r>
            <a:endParaRPr lang="en-US" sz="22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19400" y="5455503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 sát hình ảnh về quá trình hình thành phoi</a:t>
            </a:r>
            <a:endParaRPr 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5600" y="1905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a. Quá trình hình thành phoi</a:t>
            </a:r>
            <a:endParaRPr lang="en-US" sz="22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8" descr="cg"/>
          <p:cNvPicPr>
            <a:picLocks noChangeAspect="1" noChangeArrowheads="1"/>
          </p:cNvPicPr>
          <p:nvPr/>
        </p:nvPicPr>
        <p:blipFill>
          <a:blip r:embed="rId2" cstate="print"/>
          <a:srcRect t="5128" b="5128"/>
          <a:stretch>
            <a:fillRect/>
          </a:stretch>
        </p:blipFill>
        <p:spPr bwMode="auto">
          <a:xfrm>
            <a:off x="2921000" y="2493472"/>
            <a:ext cx="3175028" cy="2459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2997200" y="2480772"/>
            <a:ext cx="5715000" cy="2141047"/>
            <a:chOff x="2895600" y="2286000"/>
            <a:chExt cx="5715000" cy="2141047"/>
          </a:xfrm>
        </p:grpSpPr>
        <p:pic>
          <p:nvPicPr>
            <p:cNvPr id="11" name="Picture 2" descr="a1"/>
            <p:cNvPicPr>
              <a:picLocks noChangeAspect="1" noChangeArrowheads="1"/>
            </p:cNvPicPr>
            <p:nvPr/>
          </p:nvPicPr>
          <p:blipFill>
            <a:blip r:embed="rId3" cstate="print"/>
            <a:srcRect l="13165" r="21709" b="5862"/>
            <a:stretch>
              <a:fillRect/>
            </a:stretch>
          </p:blipFill>
          <p:spPr bwMode="auto">
            <a:xfrm>
              <a:off x="2895600" y="2286000"/>
              <a:ext cx="2057400" cy="1912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" descr="a2"/>
            <p:cNvPicPr>
              <a:picLocks noChangeAspect="1" noChangeArrowheads="1"/>
            </p:cNvPicPr>
            <p:nvPr/>
          </p:nvPicPr>
          <p:blipFill>
            <a:blip r:embed="rId4" cstate="print"/>
            <a:srcRect l="12264" t="14286" r="20889" b="-9896"/>
            <a:stretch>
              <a:fillRect/>
            </a:stretch>
          </p:blipFill>
          <p:spPr bwMode="auto">
            <a:xfrm>
              <a:off x="4572000" y="2514600"/>
              <a:ext cx="2286000" cy="1912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4" descr="a3"/>
            <p:cNvPicPr>
              <a:picLocks noChangeAspect="1" noChangeArrowheads="1"/>
            </p:cNvPicPr>
            <p:nvPr/>
          </p:nvPicPr>
          <p:blipFill>
            <a:blip r:embed="rId5" cstate="print"/>
            <a:srcRect r="35808" b="3783"/>
            <a:stretch>
              <a:fillRect/>
            </a:stretch>
          </p:blipFill>
          <p:spPr bwMode="auto">
            <a:xfrm>
              <a:off x="6781800" y="2354753"/>
              <a:ext cx="1752600" cy="2064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3200400" y="38862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>
                  <a:latin typeface="Times New Roman" pitchFamily="18" charset="0"/>
                  <a:cs typeface="Times New Roman" pitchFamily="18" charset="0"/>
                </a:rPr>
                <a:t>Phoi vụn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29200" y="38862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>
                  <a:latin typeface="Times New Roman" pitchFamily="18" charset="0"/>
                  <a:cs typeface="Times New Roman" pitchFamily="18" charset="0"/>
                </a:rPr>
                <a:t>Phoi xếp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86600" y="38862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>
                  <a:latin typeface="Times New Roman" pitchFamily="18" charset="0"/>
                  <a:cs typeface="Times New Roman" pitchFamily="18" charset="0"/>
                </a:rPr>
                <a:t>Phoi dây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 descr="G:\HT pho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93472"/>
            <a:ext cx="3022313" cy="252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5600" y="1524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9400" y="5455503"/>
            <a:ext cx="62179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phôi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1905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:\chuyen dong d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362200"/>
            <a:ext cx="5798906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895600" y="2514598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phôi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524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455503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Dao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đứt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xấn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rãnh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tiện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18288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G:\d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1894" y="1954886"/>
            <a:ext cx="3300411" cy="346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dao tien cat d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66950"/>
            <a:ext cx="521017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95600" y="22098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phoi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4486" y="2617113"/>
            <a:ext cx="5802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bề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4487" y="3001833"/>
            <a:ext cx="5802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tuyến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lưỡi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84485" y="3724970"/>
            <a:ext cx="5802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đáy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tì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93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-0.00156 0.2215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524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455503"/>
            <a:ext cx="62179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phôi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18288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G:\cac goc cua da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9" y="2259688"/>
            <a:ext cx="4891175" cy="28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17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169313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 NGUYÊN LÍ CẮT VÀ DAO CẮT</a:t>
            </a:r>
            <a:endParaRPr lang="en-US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524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455503"/>
            <a:ext cx="62179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t" anchorCtr="0">
            <a:spAutoFit/>
          </a:bodyPr>
          <a:lstStyle/>
          <a:p>
            <a:pPr indent="177800" algn="just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1905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2362200"/>
            <a:ext cx="167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82900" y="2769513"/>
            <a:ext cx="1879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9800" y="2769513"/>
            <a:ext cx="3733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cứng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thép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8500" y="2362200"/>
            <a:ext cx="421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thép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thép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45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60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10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413000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gọt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843887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3274774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phoi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3705661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136548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Dao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4522113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49530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dao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549</Words>
  <Application>Microsoft Office PowerPoint</Application>
  <PresentationFormat>On-screen Show (4:3)</PresentationFormat>
  <Paragraphs>65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Chương 4 CÔNG NGHỆ CẮT GỌT KIM LOẠI VÀ TỰ ĐỘNG HOÁ TRONG CHẾ TẠO CƠ KHÍ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GIABAO</dc:creator>
  <cp:lastModifiedBy>BADOAN</cp:lastModifiedBy>
  <cp:revision>82</cp:revision>
  <dcterms:created xsi:type="dcterms:W3CDTF">2011-11-09T01:14:09Z</dcterms:created>
  <dcterms:modified xsi:type="dcterms:W3CDTF">2019-01-29T02:04:28Z</dcterms:modified>
</cp:coreProperties>
</file>